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61DB8-71BE-4857-AC4A-3BF44280CB94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F04C7-7460-4F4B-903B-8497527A3B2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04C7-7460-4F4B-903B-8497527A3B2F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9618D1-BAA9-4027-9B2A-DA124FDB56E1}" type="datetimeFigureOut">
              <a:rPr lang="hu-HU" smtClean="0"/>
              <a:pPr/>
              <a:t>2012.03.14.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42433D-C631-4B53-A4AA-87ACF616D93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539552" y="548680"/>
            <a:ext cx="8305800" cy="1981200"/>
          </a:xfrm>
        </p:spPr>
        <p:txBody>
          <a:bodyPr>
            <a:normAutofit/>
          </a:bodyPr>
          <a:lstStyle/>
          <a:p>
            <a:pPr algn="ctr"/>
            <a:r>
              <a:rPr lang="hu-HU" sz="5400" b="1" i="1" dirty="0">
                <a:solidFill>
                  <a:schemeClr val="tx2"/>
                </a:solidFill>
              </a:rPr>
              <a:t>Hol a helyünk a világban? </a:t>
            </a:r>
            <a:endParaRPr lang="hu-HU" sz="5400" b="1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251520" y="3717032"/>
            <a:ext cx="83058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600" b="1" i="1" dirty="0" smtClean="0">
                <a:solidFill>
                  <a:schemeClr val="tx2"/>
                </a:solidFill>
              </a:rPr>
              <a:t>   A firenzei </a:t>
            </a:r>
            <a:r>
              <a:rPr lang="hu-HU" sz="3600" b="1" i="1" dirty="0" err="1" smtClean="0">
                <a:solidFill>
                  <a:schemeClr val="tx2"/>
                </a:solidFill>
              </a:rPr>
              <a:t>neoplatonikus</a:t>
            </a:r>
            <a:r>
              <a:rPr lang="hu-HU" sz="3600" b="1" i="1" dirty="0" smtClean="0">
                <a:solidFill>
                  <a:schemeClr val="tx2"/>
                </a:solidFill>
              </a:rPr>
              <a:t> akadémia</a:t>
            </a:r>
            <a:endParaRPr lang="hu-H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b/Villa_di_careggi_11.JPG/250px-Villa_di_careggi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6032582" cy="4536504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6300192" y="1340768"/>
            <a:ext cx="2727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Medici villa </a:t>
            </a:r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Careggiben</a:t>
            </a:r>
            <a:endParaRPr lang="hu-H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1030" name="Picture 6" descr="http://upload.wikimedia.org/wikipedia/commons/thumb/5/5e/Plato_i_sin_akademi%2C_av_Carl_Johan_Wahlbom_%28ur_Svenska_Familj-Journalen%29.png/250px-Plato_i_sin_akademi%2C_av_Carl_Johan_Wahlbom_%28ur_Svenska_Familj-Journalen%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437112"/>
            <a:ext cx="2381250" cy="197167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251520" y="5373216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ACCADEMIA  PLATONICA</a:t>
            </a:r>
          </a:p>
          <a:p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(1459-től)</a:t>
            </a:r>
            <a:endParaRPr lang="hu-H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115616" y="4437112"/>
            <a:ext cx="3480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Michelozzo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építette át</a:t>
            </a:r>
            <a:endParaRPr lang="hu-H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upload.wikimedia.org/wikipedia/commons/thumb/f/f1/Ficino_Portrait_Duomo_Firence.jpg/220px-Ficino_Portrait_Duomo_Fi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602571" cy="6264696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6191672" y="692696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>
                <a:solidFill>
                  <a:schemeClr val="tx2"/>
                </a:solidFill>
              </a:rPr>
              <a:t>Marsilio</a:t>
            </a:r>
            <a:r>
              <a:rPr lang="hu-HU" sz="2400" dirty="0" smtClean="0">
                <a:solidFill>
                  <a:schemeClr val="tx2"/>
                </a:solidFill>
              </a:rPr>
              <a:t> FICINO (1433-1499) 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i="1" dirty="0" err="1" smtClean="0">
                <a:solidFill>
                  <a:schemeClr val="tx2"/>
                </a:solidFill>
              </a:rPr>
              <a:t>Teologia</a:t>
            </a:r>
            <a:r>
              <a:rPr lang="hu-HU" sz="2400" i="1" dirty="0" smtClean="0">
                <a:solidFill>
                  <a:schemeClr val="tx2"/>
                </a:solidFill>
              </a:rPr>
              <a:t> </a:t>
            </a:r>
            <a:r>
              <a:rPr lang="hu-HU" sz="2400" i="1" dirty="0" err="1" smtClean="0">
                <a:solidFill>
                  <a:schemeClr val="tx2"/>
                </a:solidFill>
              </a:rPr>
              <a:t>platonica</a:t>
            </a:r>
            <a:r>
              <a:rPr lang="hu-HU" sz="2400" i="1" dirty="0" smtClean="0">
                <a:solidFill>
                  <a:schemeClr val="tx2"/>
                </a:solidFill>
              </a:rPr>
              <a:t> </a:t>
            </a:r>
            <a:r>
              <a:rPr lang="hu-HU" sz="2400" dirty="0" smtClean="0">
                <a:solidFill>
                  <a:schemeClr val="tx2"/>
                </a:solidFill>
              </a:rPr>
              <a:t>(1469-1474)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„Homo […] est</a:t>
            </a:r>
          </a:p>
          <a:p>
            <a:r>
              <a:rPr lang="hu-HU" sz="2400" dirty="0" err="1" smtClean="0">
                <a:solidFill>
                  <a:schemeClr val="tx2"/>
                </a:solidFill>
              </a:rPr>
              <a:t>quidam</a:t>
            </a:r>
            <a:r>
              <a:rPr lang="hu-HU" sz="2400" dirty="0" smtClean="0">
                <a:solidFill>
                  <a:schemeClr val="tx2"/>
                </a:solidFill>
              </a:rPr>
              <a:t>  Deus.”</a:t>
            </a:r>
            <a:endParaRPr lang="hu-HU" sz="2400" dirty="0">
              <a:solidFill>
                <a:schemeClr val="tx2"/>
              </a:solidFill>
            </a:endParaRPr>
          </a:p>
        </p:txBody>
      </p:sp>
      <p:pic>
        <p:nvPicPr>
          <p:cNvPr id="5" name="Picture 4" descr="http://upload.wikimedia.org/wikipedia/commons/thumb/f/f1/Ficino_Portrait_Duomo_Firence.jpg/220px-Ficino_Portrait_Duomo_Fi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1857"/>
            <a:ext cx="5898987" cy="6596143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0" y="6237312"/>
            <a:ext cx="694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Andrea </a:t>
            </a:r>
            <a:r>
              <a:rPr lang="hu-HU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Ferrucci</a:t>
            </a:r>
            <a:r>
              <a:rPr lang="hu-H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(1522) </a:t>
            </a:r>
            <a:r>
              <a:rPr lang="hu-HU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</a:t>
            </a:r>
            <a:r>
              <a:rPr lang="hu-H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Maria del </a:t>
            </a:r>
            <a:r>
              <a:rPr lang="hu-HU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Fiore</a:t>
            </a:r>
            <a:endParaRPr lang="hu-H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solidFill>
                  <a:schemeClr val="tx2"/>
                </a:solidFill>
              </a:rPr>
              <a:t>Az ember = mikrokozmosz (</a:t>
            </a:r>
            <a:r>
              <a:rPr lang="hu-HU" sz="2400" dirty="0" err="1" smtClean="0">
                <a:solidFill>
                  <a:schemeClr val="tx2"/>
                </a:solidFill>
              </a:rPr>
              <a:t>Platon</a:t>
            </a:r>
            <a:r>
              <a:rPr lang="hu-HU" sz="2400" dirty="0" smtClean="0">
                <a:solidFill>
                  <a:schemeClr val="tx2"/>
                </a:solidFill>
              </a:rPr>
              <a:t>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err="1" smtClean="0">
                <a:solidFill>
                  <a:schemeClr val="tx2"/>
                </a:solidFill>
              </a:rPr>
              <a:t>Mens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sana</a:t>
            </a:r>
            <a:r>
              <a:rPr lang="hu-HU" sz="2400" dirty="0" smtClean="0">
                <a:solidFill>
                  <a:schemeClr val="tx2"/>
                </a:solidFill>
              </a:rPr>
              <a:t> in </a:t>
            </a:r>
            <a:r>
              <a:rPr lang="hu-HU" sz="2400" dirty="0" err="1" smtClean="0">
                <a:solidFill>
                  <a:schemeClr val="tx2"/>
                </a:solidFill>
              </a:rPr>
              <a:t>corpore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sano</a:t>
            </a:r>
            <a:r>
              <a:rPr lang="hu-HU" sz="2400" dirty="0" smtClean="0">
                <a:solidFill>
                  <a:schemeClr val="tx2"/>
                </a:solidFill>
              </a:rPr>
              <a:t> (</a:t>
            </a:r>
            <a:r>
              <a:rPr lang="hu-HU" sz="2400" dirty="0" err="1" smtClean="0">
                <a:solidFill>
                  <a:schemeClr val="tx2"/>
                </a:solidFill>
              </a:rPr>
              <a:t>Iuvenalis</a:t>
            </a:r>
            <a:r>
              <a:rPr lang="hu-HU" sz="2400" dirty="0" smtClean="0">
                <a:solidFill>
                  <a:schemeClr val="tx2"/>
                </a:solidFill>
              </a:rPr>
              <a:t>) = ép testben ép </a:t>
            </a:r>
            <a:r>
              <a:rPr lang="hu-HU" sz="2400" i="1" dirty="0" smtClean="0">
                <a:solidFill>
                  <a:schemeClr val="tx2"/>
                </a:solidFill>
              </a:rPr>
              <a:t>lélek</a:t>
            </a:r>
            <a:r>
              <a:rPr lang="hu-HU" sz="2400" dirty="0" smtClean="0">
                <a:solidFill>
                  <a:schemeClr val="tx2"/>
                </a:solidFill>
              </a:rPr>
              <a:t> (?)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test – intellektus - lélek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err="1" smtClean="0">
                <a:solidFill>
                  <a:schemeClr val="tx2"/>
                </a:solidFill>
              </a:rPr>
              <a:t>Ficino</a:t>
            </a:r>
            <a:r>
              <a:rPr lang="hu-HU" sz="2400" dirty="0" smtClean="0">
                <a:solidFill>
                  <a:schemeClr val="tx2"/>
                </a:solidFill>
              </a:rPr>
              <a:t> (</a:t>
            </a:r>
            <a:r>
              <a:rPr lang="hu-HU" sz="2400" i="1" dirty="0" smtClean="0">
                <a:solidFill>
                  <a:schemeClr val="tx2"/>
                </a:solidFill>
              </a:rPr>
              <a:t>Lakoma</a:t>
            </a:r>
            <a:r>
              <a:rPr lang="hu-HU" sz="2400" dirty="0" smtClean="0">
                <a:solidFill>
                  <a:schemeClr val="tx2"/>
                </a:solidFill>
              </a:rPr>
              <a:t>-kommentár)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err="1" smtClean="0">
                <a:solidFill>
                  <a:schemeClr val="tx2"/>
                </a:solidFill>
              </a:rPr>
              <a:t>mens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angelica</a:t>
            </a:r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err="1" smtClean="0">
                <a:solidFill>
                  <a:schemeClr val="tx2"/>
                </a:solidFill>
              </a:rPr>
              <a:t>anima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mundi</a:t>
            </a:r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FÉNY </a:t>
            </a:r>
          </a:p>
          <a:p>
            <a:r>
              <a:rPr lang="hu-HU" sz="2400" dirty="0" smtClean="0">
                <a:solidFill>
                  <a:schemeClr val="tx2"/>
                </a:solidFill>
              </a:rPr>
              <a:t>(Plótinosz)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Isten – angyal – lélek   --›   test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81iOdnIcjH_7T6El5nmn61H5IPDYOWr9Q2IEh1I_pckUr9yBb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4400128" cy="5326471"/>
          </a:xfrm>
          <a:prstGeom prst="rect">
            <a:avLst/>
          </a:prstGeom>
          <a:noFill/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499992" y="5877272"/>
            <a:ext cx="4320480" cy="504056"/>
          </a:xfrm>
        </p:spPr>
        <p:txBody>
          <a:bodyPr>
            <a:noAutofit/>
          </a:bodyPr>
          <a:lstStyle/>
          <a:p>
            <a:pPr algn="ctr"/>
            <a:r>
              <a:rPr lang="hu-HU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Giovanni </a:t>
            </a:r>
            <a:r>
              <a:rPr lang="hu-HU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Pico</a:t>
            </a:r>
            <a:r>
              <a:rPr lang="hu-HU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della Mirandola      (1463-1494)</a:t>
            </a:r>
            <a:endParaRPr lang="hu-H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514600" cy="2476872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(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395536" y="260649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mundi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posui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circumspiceres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commodius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quidquid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in </a:t>
            </a:r>
            <a:r>
              <a:rPr lang="hu-HU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u-H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95536" y="1700808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celestem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neque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terrenum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neque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mortalem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neque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immortalem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fecimus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tui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ipsius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quasi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arbitrarius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honorariusque</a:t>
            </a:r>
            <a:r>
              <a:rPr lang="hu-HU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plastes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malueris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formam</a:t>
            </a:r>
            <a:r>
              <a:rPr lang="hu-HU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effingas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endParaRPr lang="hu-H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23528" y="404664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tx2"/>
                </a:solidFill>
              </a:rPr>
              <a:t>„A mindenség közepébe helyeztelek, nézz körül, hogy mi a </a:t>
            </a:r>
            <a:r>
              <a:rPr lang="hu-HU" sz="3600" dirty="0" err="1" smtClean="0">
                <a:solidFill>
                  <a:schemeClr val="tx2"/>
                </a:solidFill>
              </a:rPr>
              <a:t>legkedvedszerintvalóbb</a:t>
            </a:r>
            <a:r>
              <a:rPr lang="hu-HU" sz="3600" dirty="0" smtClean="0">
                <a:solidFill>
                  <a:schemeClr val="tx2"/>
                </a:solidFill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</a:rPr>
              <a:t>a</a:t>
            </a:r>
            <a:r>
              <a:rPr lang="hu-HU" sz="3600" dirty="0" smtClean="0">
                <a:solidFill>
                  <a:schemeClr val="tx2"/>
                </a:solidFill>
              </a:rPr>
              <a:t> világban. Nem alkottunk sem éginek, sem földinek, sem halandónak, sem halhatatlannak, hogy önmagadat amilyennek csak akarod, döntésed és rangod értelmében magad alakítsd ki, s mint a fazekas, abba a formába gyúrd át, amelyik inkább tetszik.”</a:t>
            </a:r>
          </a:p>
          <a:p>
            <a:endParaRPr lang="hu-HU" sz="3600" dirty="0" smtClean="0">
              <a:solidFill>
                <a:schemeClr val="tx2"/>
              </a:solidFill>
            </a:endParaRPr>
          </a:p>
          <a:p>
            <a:r>
              <a:rPr lang="hu-HU" sz="3600" dirty="0" smtClean="0">
                <a:solidFill>
                  <a:schemeClr val="tx2"/>
                </a:solidFill>
              </a:rPr>
              <a:t>                       </a:t>
            </a:r>
            <a:r>
              <a:rPr lang="hu-HU" sz="2800" dirty="0" smtClean="0">
                <a:solidFill>
                  <a:schemeClr val="tx2"/>
                </a:solidFill>
              </a:rPr>
              <a:t>                (Kardos Tiborné fordítása)</a:t>
            </a:r>
            <a:endParaRPr lang="hu-H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88640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sz="2800" dirty="0" smtClean="0">
                <a:solidFill>
                  <a:schemeClr val="tx2"/>
                </a:solidFill>
              </a:rPr>
              <a:t>Középszer  (be nem érve ~ beérve)</a:t>
            </a:r>
          </a:p>
          <a:p>
            <a:endParaRPr lang="hu-HU" sz="2800" dirty="0" smtClean="0">
              <a:solidFill>
                <a:schemeClr val="tx2"/>
              </a:solidFill>
            </a:endParaRPr>
          </a:p>
          <a:p>
            <a:r>
              <a:rPr lang="hu-HU" sz="2800" dirty="0" smtClean="0">
                <a:solidFill>
                  <a:schemeClr val="tx2"/>
                </a:solidFill>
              </a:rPr>
              <a:t>Hivatkozások özöne (Mózes + </a:t>
            </a:r>
            <a:r>
              <a:rPr lang="hu-HU" sz="2800" dirty="0" err="1" smtClean="0">
                <a:solidFill>
                  <a:schemeClr val="tx2"/>
                </a:solidFill>
              </a:rPr>
              <a:t>Timaiosz</a:t>
            </a:r>
            <a:r>
              <a:rPr lang="hu-HU" sz="2800" dirty="0" smtClean="0">
                <a:solidFill>
                  <a:schemeClr val="tx2"/>
                </a:solidFill>
              </a:rPr>
              <a:t>, Pál apostolnak válasz </a:t>
            </a:r>
            <a:r>
              <a:rPr lang="hu-HU" sz="2800" dirty="0" smtClean="0">
                <a:solidFill>
                  <a:schemeClr val="tx2"/>
                </a:solidFill>
              </a:rPr>
              <a:t>Dionüszosz </a:t>
            </a:r>
            <a:r>
              <a:rPr lang="hu-HU" sz="2800" dirty="0" smtClean="0">
                <a:solidFill>
                  <a:schemeClr val="tx2"/>
                </a:solidFill>
              </a:rPr>
              <a:t>szavával, Jóbnak, a teológusnak szavait </a:t>
            </a:r>
            <a:r>
              <a:rPr lang="hu-HU" sz="2800" dirty="0" err="1" smtClean="0">
                <a:solidFill>
                  <a:schemeClr val="tx2"/>
                </a:solidFill>
              </a:rPr>
              <a:t>Empedoklész</a:t>
            </a:r>
            <a:r>
              <a:rPr lang="hu-HU" sz="2800" dirty="0" smtClean="0">
                <a:solidFill>
                  <a:schemeClr val="tx2"/>
                </a:solidFill>
              </a:rPr>
              <a:t>, a filozófus magyarázza meg).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400" dirty="0" smtClean="0">
                <a:solidFill>
                  <a:schemeClr val="tx2"/>
                </a:solidFill>
              </a:rPr>
              <a:t>[reneszánsz]…”korok, kultúrák, egyének kontinuitásának érzete,  melyek egyszerre történetiek és abszolút értékűek, s melyek – más-más módon – az önmagával azonos emberi lényeg kimeríthetetlenségét, univerzalitását fedik fel; </a:t>
            </a:r>
            <a:r>
              <a:rPr lang="hu-HU" sz="2400" dirty="0" smtClean="0">
                <a:solidFill>
                  <a:schemeClr val="tx2"/>
                </a:solidFill>
              </a:rPr>
              <a:t>igazolják </a:t>
            </a:r>
            <a:r>
              <a:rPr lang="hu-HU" sz="2400" dirty="0" smtClean="0">
                <a:solidFill>
                  <a:schemeClr val="tx2"/>
                </a:solidFill>
              </a:rPr>
              <a:t>beágyazottságát az angyaloktól és csillagoktól az állatokig és az elemekig terjedő világmindenség létébe – vagyis igazolják az emberi lényeg földi istenségét”              </a:t>
            </a:r>
            <a:r>
              <a:rPr lang="hu-HU" dirty="0" smtClean="0">
                <a:solidFill>
                  <a:schemeClr val="tx2"/>
                </a:solidFill>
              </a:rPr>
              <a:t>(Leonyid </a:t>
            </a:r>
            <a:r>
              <a:rPr lang="hu-HU" dirty="0" err="1" smtClean="0">
                <a:solidFill>
                  <a:schemeClr val="tx2"/>
                </a:solidFill>
              </a:rPr>
              <a:t>Batkin</a:t>
            </a:r>
            <a:r>
              <a:rPr lang="hu-HU" dirty="0" smtClean="0">
                <a:solidFill>
                  <a:schemeClr val="tx2"/>
                </a:solidFill>
              </a:rPr>
              <a:t>)                                                                                                                    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401</TotalTime>
  <Words>306</Words>
  <Application>Microsoft Office PowerPoint</Application>
  <PresentationFormat>Diavetítés a képernyőre (4:3 oldalarány)</PresentationFormat>
  <Paragraphs>47</Paragraphs>
  <Slides>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Papír</vt:lpstr>
      <vt:lpstr>Hol a helyünk a világban? </vt:lpstr>
      <vt:lpstr>2. dia</vt:lpstr>
      <vt:lpstr>3. dia</vt:lpstr>
      <vt:lpstr>4. dia</vt:lpstr>
      <vt:lpstr>Giovanni Pico della Mirandola      (1463-1494)</vt:lpstr>
      <vt:lpstr>6. dia</vt:lpstr>
      <vt:lpstr>7.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a helyünk a világban? </dc:title>
  <dc:creator>DELL GX620</dc:creator>
  <cp:lastModifiedBy>DELL GX620</cp:lastModifiedBy>
  <cp:revision>39</cp:revision>
  <dcterms:created xsi:type="dcterms:W3CDTF">2012-03-10T20:24:28Z</dcterms:created>
  <dcterms:modified xsi:type="dcterms:W3CDTF">2012-03-14T10:06:07Z</dcterms:modified>
</cp:coreProperties>
</file>